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29"/>
  </p:notesMasterIdLst>
  <p:sldIdLst>
    <p:sldId id="314" r:id="rId2"/>
    <p:sldId id="317" r:id="rId3"/>
    <p:sldId id="345" r:id="rId4"/>
    <p:sldId id="318" r:id="rId5"/>
    <p:sldId id="322" r:id="rId6"/>
    <p:sldId id="346" r:id="rId7"/>
    <p:sldId id="347" r:id="rId8"/>
    <p:sldId id="323" r:id="rId9"/>
    <p:sldId id="319" r:id="rId10"/>
    <p:sldId id="328" r:id="rId11"/>
    <p:sldId id="325" r:id="rId12"/>
    <p:sldId id="333" r:id="rId13"/>
    <p:sldId id="334" r:id="rId14"/>
    <p:sldId id="329" r:id="rId15"/>
    <p:sldId id="331" r:id="rId16"/>
    <p:sldId id="332" r:id="rId17"/>
    <p:sldId id="330" r:id="rId18"/>
    <p:sldId id="338" r:id="rId19"/>
    <p:sldId id="339" r:id="rId20"/>
    <p:sldId id="340" r:id="rId21"/>
    <p:sldId id="341" r:id="rId22"/>
    <p:sldId id="349" r:id="rId23"/>
    <p:sldId id="335" r:id="rId24"/>
    <p:sldId id="336" r:id="rId25"/>
    <p:sldId id="337" r:id="rId26"/>
    <p:sldId id="343" r:id="rId27"/>
    <p:sldId id="344" r:id="rId28"/>
  </p:sldIdLst>
  <p:sldSz cx="9144000" cy="6858000" type="screen4x3"/>
  <p:notesSz cx="6858000" cy="9144000"/>
  <p:defaultTextStyle>
    <a:lvl1pPr>
      <a:defRPr>
        <a:solidFill>
          <a:srgbClr val="727272"/>
        </a:solidFill>
        <a:latin typeface="+mn-lt"/>
        <a:ea typeface="+mn-ea"/>
        <a:cs typeface="+mn-cs"/>
        <a:sym typeface="Helvetica"/>
      </a:defRPr>
    </a:lvl1pPr>
    <a:lvl2pPr>
      <a:defRPr>
        <a:solidFill>
          <a:srgbClr val="727272"/>
        </a:solidFill>
        <a:latin typeface="+mn-lt"/>
        <a:ea typeface="+mn-ea"/>
        <a:cs typeface="+mn-cs"/>
        <a:sym typeface="Helvetica"/>
      </a:defRPr>
    </a:lvl2pPr>
    <a:lvl3pPr>
      <a:defRPr>
        <a:solidFill>
          <a:srgbClr val="727272"/>
        </a:solidFill>
        <a:latin typeface="+mn-lt"/>
        <a:ea typeface="+mn-ea"/>
        <a:cs typeface="+mn-cs"/>
        <a:sym typeface="Helvetica"/>
      </a:defRPr>
    </a:lvl3pPr>
    <a:lvl4pPr>
      <a:defRPr>
        <a:solidFill>
          <a:srgbClr val="727272"/>
        </a:solidFill>
        <a:latin typeface="+mn-lt"/>
        <a:ea typeface="+mn-ea"/>
        <a:cs typeface="+mn-cs"/>
        <a:sym typeface="Helvetica"/>
      </a:defRPr>
    </a:lvl4pPr>
    <a:lvl5pPr>
      <a:defRPr>
        <a:solidFill>
          <a:srgbClr val="727272"/>
        </a:solidFill>
        <a:latin typeface="+mn-lt"/>
        <a:ea typeface="+mn-ea"/>
        <a:cs typeface="+mn-cs"/>
        <a:sym typeface="Helvetica"/>
      </a:defRPr>
    </a:lvl5pPr>
    <a:lvl6pPr>
      <a:defRPr>
        <a:solidFill>
          <a:srgbClr val="727272"/>
        </a:solidFill>
        <a:latin typeface="+mn-lt"/>
        <a:ea typeface="+mn-ea"/>
        <a:cs typeface="+mn-cs"/>
        <a:sym typeface="Helvetica"/>
      </a:defRPr>
    </a:lvl6pPr>
    <a:lvl7pPr>
      <a:defRPr>
        <a:solidFill>
          <a:srgbClr val="727272"/>
        </a:solidFill>
        <a:latin typeface="+mn-lt"/>
        <a:ea typeface="+mn-ea"/>
        <a:cs typeface="+mn-cs"/>
        <a:sym typeface="Helvetica"/>
      </a:defRPr>
    </a:lvl7pPr>
    <a:lvl8pPr>
      <a:defRPr>
        <a:solidFill>
          <a:srgbClr val="727272"/>
        </a:solidFill>
        <a:latin typeface="+mn-lt"/>
        <a:ea typeface="+mn-ea"/>
        <a:cs typeface="+mn-cs"/>
        <a:sym typeface="Helvetica"/>
      </a:defRPr>
    </a:lvl8pPr>
    <a:lvl9pPr>
      <a:defRPr>
        <a:solidFill>
          <a:srgbClr val="727272"/>
        </a:solidFill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52135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7EEF8"/>
          </a:solidFill>
        </a:fill>
      </a:tcStyle>
    </a:wholeTbl>
    <a:band2H>
      <a:tcTxStyle/>
      <a:tcStyle>
        <a:tcBdr/>
        <a:fill>
          <a:solidFill>
            <a:srgbClr val="F4F6FC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DD0EE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DD0EE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DD0EE"/>
          </a:solidFill>
        </a:fill>
      </a:tcStyle>
    </a:firstRow>
  </a:tblStyle>
  <a:tblStyle styleId="{C7B018BB-80A7-4F77-B60F-C8B233D01FF8}" styleName="">
    <a:tblBg/>
    <a:wholeTbl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8F8F8F"/>
          </a:solidFill>
        </a:fill>
      </a:tcStyle>
    </a:firstRow>
  </a:tblStyle>
  <a:tblStyle styleId="{EEE7283C-3CF3-47DC-8721-378D4A62B228}" styleName="">
    <a:tblBg/>
    <a:wholeTbl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FCF"/>
          </a:solidFill>
        </a:fill>
      </a:tcStyle>
    </a:wholeTbl>
    <a:band2H>
      <a:tcTxStyle/>
      <a:tcStyle>
        <a:tcBdr/>
        <a:fill>
          <a:solidFill>
            <a:srgbClr val="E6E9E9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5352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5352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5352"/>
          </a:solidFill>
        </a:fill>
      </a:tcStyle>
    </a:firstRow>
  </a:tblStyle>
  <a:tblStyle styleId="{CF821DB8-F4EB-4A41-A1BA-3FCAFE7338EE}" styleName="">
    <a:tblBg/>
    <a:wholeTbl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D0EE"/>
          </a:solidFill>
        </a:fill>
      </a:tcStyle>
    </a:firstCol>
    <a:lastRow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727272"/>
              </a:solidFill>
              <a:prstDash val="solid"/>
              <a:bevel/>
            </a:ln>
          </a:top>
          <a:bottom>
            <a:ln w="25400" cap="flat">
              <a:solidFill>
                <a:srgbClr val="727272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27272"/>
              </a:solidFill>
              <a:prstDash val="solid"/>
              <a:bevel/>
            </a:ln>
          </a:top>
          <a:bottom>
            <a:ln w="25400" cap="flat">
              <a:solidFill>
                <a:srgbClr val="727272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DD0EE"/>
          </a:solidFill>
        </a:fill>
      </a:tcStyle>
    </a:firstRow>
  </a:tblStyle>
  <a:tblStyle styleId="{33BA23B1-9221-436E-865A-0063620EA4FD}" styleName="">
    <a:tblBg/>
    <a:wholeTbl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D4D4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7272"/>
          </a:solidFill>
        </a:fill>
      </a:tcStyle>
    </a:firstCol>
    <a:la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7272"/>
          </a:solidFill>
        </a:fill>
      </a:tcStyle>
    </a:lastRow>
    <a:firstRow>
      <a:tcTxStyle b="on" i="on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27272"/>
          </a:solidFill>
        </a:fill>
      </a:tcStyle>
    </a:firstRow>
  </a:tblStyle>
  <a:tblStyle styleId="{2708684C-4D16-4618-839F-0558EEFCDFE6}" styleName="">
    <a:tblBg/>
    <a:wholeTbl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solidFill>
                <a:srgbClr val="727272"/>
              </a:solidFill>
              <a:prstDash val="solid"/>
              <a:bevel/>
            </a:ln>
          </a:left>
          <a:right>
            <a:ln w="12700" cap="flat">
              <a:solidFill>
                <a:srgbClr val="727272"/>
              </a:solidFill>
              <a:prstDash val="solid"/>
              <a:bevel/>
            </a:ln>
          </a:right>
          <a:top>
            <a:ln w="12700" cap="flat">
              <a:solidFill>
                <a:srgbClr val="727272"/>
              </a:solidFill>
              <a:prstDash val="solid"/>
              <a:bevel/>
            </a:ln>
          </a:top>
          <a:bottom>
            <a:ln w="12700" cap="flat">
              <a:solidFill>
                <a:srgbClr val="727272"/>
              </a:solidFill>
              <a:prstDash val="solid"/>
              <a:bevel/>
            </a:ln>
          </a:bottom>
          <a:insideH>
            <a:ln w="12700" cap="flat">
              <a:solidFill>
                <a:srgbClr val="727272"/>
              </a:solidFill>
              <a:prstDash val="solid"/>
              <a:bevel/>
            </a:ln>
          </a:insideH>
          <a:insideV>
            <a:ln w="12700" cap="flat">
              <a:solidFill>
                <a:srgbClr val="727272"/>
              </a:solidFill>
              <a:prstDash val="solid"/>
              <a:bevel/>
            </a:ln>
          </a:insideV>
        </a:tcBdr>
        <a:fill>
          <a:solidFill>
            <a:srgbClr val="727272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solidFill>
                <a:srgbClr val="727272"/>
              </a:solidFill>
              <a:prstDash val="solid"/>
              <a:bevel/>
            </a:ln>
          </a:left>
          <a:right>
            <a:ln w="12700" cap="flat">
              <a:solidFill>
                <a:srgbClr val="727272"/>
              </a:solidFill>
              <a:prstDash val="solid"/>
              <a:bevel/>
            </a:ln>
          </a:right>
          <a:top>
            <a:ln w="12700" cap="flat">
              <a:solidFill>
                <a:srgbClr val="727272"/>
              </a:solidFill>
              <a:prstDash val="solid"/>
              <a:bevel/>
            </a:ln>
          </a:top>
          <a:bottom>
            <a:ln w="12700" cap="flat">
              <a:solidFill>
                <a:srgbClr val="727272"/>
              </a:solidFill>
              <a:prstDash val="solid"/>
              <a:bevel/>
            </a:ln>
          </a:bottom>
          <a:insideH>
            <a:ln w="12700" cap="flat">
              <a:solidFill>
                <a:srgbClr val="727272"/>
              </a:solidFill>
              <a:prstDash val="solid"/>
              <a:bevel/>
            </a:ln>
          </a:insideH>
          <a:insideV>
            <a:ln w="12700" cap="flat">
              <a:solidFill>
                <a:srgbClr val="727272"/>
              </a:solidFill>
              <a:prstDash val="solid"/>
              <a:bevel/>
            </a:ln>
          </a:insideV>
        </a:tcBdr>
        <a:fill>
          <a:solidFill>
            <a:srgbClr val="727272">
              <a:alpha val="20000"/>
            </a:srgbClr>
          </a:solidFill>
        </a:fill>
      </a:tcStyle>
    </a:firstCol>
    <a:lastRow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solidFill>
                <a:srgbClr val="727272"/>
              </a:solidFill>
              <a:prstDash val="solid"/>
              <a:bevel/>
            </a:ln>
          </a:left>
          <a:right>
            <a:ln w="12700" cap="flat">
              <a:solidFill>
                <a:srgbClr val="727272"/>
              </a:solidFill>
              <a:prstDash val="solid"/>
              <a:bevel/>
            </a:ln>
          </a:right>
          <a:top>
            <a:ln w="50800" cap="flat">
              <a:solidFill>
                <a:srgbClr val="727272"/>
              </a:solidFill>
              <a:prstDash val="solid"/>
              <a:bevel/>
            </a:ln>
          </a:top>
          <a:bottom>
            <a:ln w="12700" cap="flat">
              <a:solidFill>
                <a:srgbClr val="727272"/>
              </a:solidFill>
              <a:prstDash val="solid"/>
              <a:bevel/>
            </a:ln>
          </a:bottom>
          <a:insideH>
            <a:ln w="12700" cap="flat">
              <a:solidFill>
                <a:srgbClr val="727272"/>
              </a:solidFill>
              <a:prstDash val="solid"/>
              <a:bevel/>
            </a:ln>
          </a:insideH>
          <a:insideV>
            <a:ln w="12700" cap="flat">
              <a:solidFill>
                <a:srgbClr val="727272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inor">
          <a:srgbClr val="727272"/>
        </a:fontRef>
        <a:srgbClr val="727272"/>
      </a:tcTxStyle>
      <a:tcStyle>
        <a:tcBdr>
          <a:left>
            <a:ln w="12700" cap="flat">
              <a:solidFill>
                <a:srgbClr val="727272"/>
              </a:solidFill>
              <a:prstDash val="solid"/>
              <a:bevel/>
            </a:ln>
          </a:left>
          <a:right>
            <a:ln w="12700" cap="flat">
              <a:solidFill>
                <a:srgbClr val="727272"/>
              </a:solidFill>
              <a:prstDash val="solid"/>
              <a:bevel/>
            </a:ln>
          </a:right>
          <a:top>
            <a:ln w="12700" cap="flat">
              <a:solidFill>
                <a:srgbClr val="727272"/>
              </a:solidFill>
              <a:prstDash val="solid"/>
              <a:bevel/>
            </a:ln>
          </a:top>
          <a:bottom>
            <a:ln w="25400" cap="flat">
              <a:solidFill>
                <a:srgbClr val="727272"/>
              </a:solidFill>
              <a:prstDash val="solid"/>
              <a:bevel/>
            </a:ln>
          </a:bottom>
          <a:insideH>
            <a:ln w="12700" cap="flat">
              <a:solidFill>
                <a:srgbClr val="727272"/>
              </a:solidFill>
              <a:prstDash val="solid"/>
              <a:bevel/>
            </a:ln>
          </a:insideH>
          <a:insideV>
            <a:ln w="12700" cap="flat">
              <a:solidFill>
                <a:srgbClr val="727272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94660"/>
  </p:normalViewPr>
  <p:slideViewPr>
    <p:cSldViewPr>
      <p:cViewPr>
        <p:scale>
          <a:sx n="100" d="100"/>
          <a:sy n="100" d="100"/>
        </p:scale>
        <p:origin x="-3780" y="-1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74" name="Shape 7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xmlns="" val="417459431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845850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835255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099938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640054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023897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242058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933085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CDCC-8F9E-425E-A35C-1BA113EF763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688267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AU" smtClean="0"/>
              <a:pPr lvl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559302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AU" smtClean="0"/>
              <a:pPr lvl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240538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CDCC-8F9E-425E-A35C-1BA113EF763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09535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CDCC-8F9E-425E-A35C-1BA113EF763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220087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4101397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7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342533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0CDCC-8F9E-425E-A35C-1BA113EF7634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5661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AU" smtClean="0"/>
              <a:pPr lvl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10162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246730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2114136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114D5-591C-4040-857D-643FC7B9499B}" type="datetimeFigureOut">
              <a:rPr lang="en-AU" smtClean="0"/>
              <a:pPr/>
              <a:t>24/02/2016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60309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nus34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s://twitter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us34/gnaf-loader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6" y="266"/>
            <a:ext cx="9163044" cy="695712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73732" y="653157"/>
            <a:ext cx="7886700" cy="4071987"/>
          </a:xfrm>
        </p:spPr>
        <p:txBody>
          <a:bodyPr>
            <a:noAutofit/>
          </a:bodyPr>
          <a:lstStyle/>
          <a:p>
            <a:r>
              <a:rPr lang="en-AU" sz="8000" dirty="0" smtClean="0">
                <a:solidFill>
                  <a:schemeClr val="bg1">
                    <a:alpha val="90000"/>
                  </a:schemeClr>
                </a:solidFill>
                <a:latin typeface="Arial" pitchFamily="34" charset="0"/>
                <a:cs typeface="Arial" pitchFamily="34" charset="0"/>
              </a:rPr>
              <a:t>Intro to</a:t>
            </a:r>
            <a:br>
              <a:rPr lang="en-AU" sz="8000" dirty="0" smtClean="0">
                <a:solidFill>
                  <a:schemeClr val="bg1">
                    <a:alpha val="9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itchFamily="34" charset="0"/>
                <a:cs typeface="Arial" pitchFamily="34" charset="0"/>
              </a:rPr>
              <a:t>GNAF</a:t>
            </a:r>
            <a:endParaRPr lang="en-AU" sz="8000" dirty="0">
              <a:solidFill>
                <a:schemeClr val="bg1">
                  <a:alpha val="9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7504" y="6165304"/>
            <a:ext cx="5543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Hugh Saalmans - @minus34 </a:t>
            </a:r>
            <a:endParaRPr lang="en-AU" sz="3200" dirty="0">
              <a:solidFill>
                <a:schemeClr val="bg1"/>
              </a:solidFill>
            </a:endParaRPr>
          </a:p>
        </p:txBody>
      </p:sp>
      <p:pic>
        <p:nvPicPr>
          <p:cNvPr id="8196" name="Picture 4" descr="C:\OneDrive\OneDrive - Insurance Australia Limited\20160223-open-australia-talk\Twitter_logo_whit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1009" y="6304624"/>
            <a:ext cx="448637" cy="364736"/>
          </a:xfrm>
          <a:prstGeom prst="rect">
            <a:avLst/>
          </a:prstGeom>
          <a:noFill/>
        </p:spPr>
      </p:pic>
      <p:pic>
        <p:nvPicPr>
          <p:cNvPr id="8197" name="Picture 5" descr="C:\OneDrive\OneDrive - Insurance Australia Limited\20160223-open-australia-talk\github-10-xxl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72200" y="6225901"/>
            <a:ext cx="515467" cy="5154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OneDrive\OneDrive - Insurance Australia Limited\20160223-open-australia-talk\20151001 Postcodes are Evil\reaction-guys-1.jpg"/>
          <p:cNvPicPr>
            <a:picLocks noChangeAspect="1" noChangeArrowheads="1"/>
          </p:cNvPicPr>
          <p:nvPr/>
        </p:nvPicPr>
        <p:blipFill>
          <a:blip r:embed="rId3" cstate="print">
            <a:lum bright="-15000" contrast="-1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23528" y="2708920"/>
            <a:ext cx="7886700" cy="4032448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itchFamily="34" charset="0"/>
                <a:cs typeface="Arial" pitchFamily="34" charset="0"/>
              </a:rPr>
              <a:t>…GNAF</a:t>
            </a:r>
            <a:b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dirty="0" smtClean="0">
                <a:solidFill>
                  <a:schemeClr val="bg1">
                    <a:alpha val="90000"/>
                  </a:schemeClr>
                </a:solidFill>
                <a:latin typeface="Arial" pitchFamily="34" charset="0"/>
                <a:cs typeface="Arial" pitchFamily="34" charset="0"/>
              </a:rPr>
              <a:t>becomes</a:t>
            </a:r>
            <a: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itchFamily="34" charset="0"/>
                <a:cs typeface="Arial" pitchFamily="34" charset="0"/>
              </a:rPr>
              <a:t>OPEN DATA!</a:t>
            </a:r>
            <a:endParaRPr lang="en-AU" sz="8000" dirty="0">
              <a:solidFill>
                <a:schemeClr val="bg1">
                  <a:alpha val="9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692" y="476672"/>
            <a:ext cx="7886700" cy="3528392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Time for a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deep dive!?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OneDrive\OneDrive - Insurance Australia Limited\20160223-open-australia-talk\gnaf-data-model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4131" y="2884813"/>
            <a:ext cx="4499992" cy="3973187"/>
          </a:xfrm>
          <a:prstGeom prst="rect">
            <a:avLst/>
          </a:prstGeom>
          <a:noFill/>
        </p:spPr>
      </p:pic>
      <p:pic>
        <p:nvPicPr>
          <p:cNvPr id="6147" name="Picture 3" descr="C:\OneDrive\OneDrive - Insurance Australia Limited\20160223-open-australia-talk\gnaf-data-model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89271"/>
            <a:ext cx="4572000" cy="65687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4716016" y="692696"/>
            <a:ext cx="42082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en-AU" sz="5400" b="1" dirty="0" smtClean="0">
                <a:latin typeface="Arial" pitchFamily="34" charset="0"/>
                <a:cs typeface="Arial" pitchFamily="34" charset="0"/>
              </a:rPr>
              <a:t>The GNAF</a:t>
            </a:r>
          </a:p>
          <a:p>
            <a:pPr marL="285750" indent="-285750" algn="ctr"/>
            <a:r>
              <a:rPr lang="en-AU" sz="5400" b="1" dirty="0" smtClean="0">
                <a:latin typeface="Arial" pitchFamily="34" charset="0"/>
                <a:cs typeface="Arial" pitchFamily="34" charset="0"/>
              </a:rPr>
              <a:t>data model</a:t>
            </a:r>
            <a:endParaRPr lang="en-AU" sz="54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93724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OneDrive\OneDrive - Insurance Australia Limited\20160223-open-australia-talk\gnaf-data-model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4131" y="2884813"/>
            <a:ext cx="4499992" cy="3973187"/>
          </a:xfrm>
          <a:prstGeom prst="rect">
            <a:avLst/>
          </a:prstGeom>
          <a:noFill/>
        </p:spPr>
      </p:pic>
      <p:pic>
        <p:nvPicPr>
          <p:cNvPr id="6147" name="Picture 3" descr="C:\OneDrive\OneDrive - Insurance Australia Limited\20160223-open-australia-talk\gnaf-data-model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89271"/>
            <a:ext cx="4572000" cy="6568729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4756285" y="188640"/>
            <a:ext cx="4208203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AU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4.8 Gb</a:t>
            </a:r>
          </a:p>
          <a:p>
            <a:pPr marL="285750" indent="-285750">
              <a:buFontTx/>
              <a:buChar char="-"/>
            </a:pPr>
            <a:r>
              <a:rPr lang="en-AU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144 PSV files</a:t>
            </a:r>
          </a:p>
          <a:p>
            <a:pPr marL="285750" indent="-285750">
              <a:buFontTx/>
              <a:buChar char="-"/>
            </a:pPr>
            <a:r>
              <a:rPr lang="en-AU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31 tables</a:t>
            </a:r>
          </a:p>
          <a:p>
            <a:pPr marL="285750" indent="-285750">
              <a:buFontTx/>
              <a:buChar char="-"/>
            </a:pPr>
            <a:r>
              <a:rPr lang="en-AU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39 foreign keys</a:t>
            </a:r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xmlns="" val="3955051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OneDrive\OneDrive - Insurance Australia Limited\20160223-open-australia-talk\20151001 Postcodes are Evil\reaction-guys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OneDrive\OneDrive - Insurance Australia Limited\20160223-open-australia-talk\gnaf-data-model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4131" y="2884813"/>
            <a:ext cx="4499992" cy="3973187"/>
          </a:xfrm>
          <a:prstGeom prst="rect">
            <a:avLst/>
          </a:prstGeom>
          <a:noFill/>
        </p:spPr>
      </p:pic>
      <p:pic>
        <p:nvPicPr>
          <p:cNvPr id="6147" name="Picture 3" descr="C:\OneDrive\OneDrive - Insurance Australia Limited\20160223-open-australia-talk\gnaf-data-model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89271"/>
            <a:ext cx="4572000" cy="6568729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404357" y="260648"/>
            <a:ext cx="334410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/>
            <a:r>
              <a:rPr lang="en-AU" sz="5200" b="1" dirty="0" smtClean="0">
                <a:latin typeface="Arial" pitchFamily="34" charset="0"/>
                <a:cs typeface="Arial" pitchFamily="34" charset="0"/>
              </a:rPr>
              <a:t>Let’s</a:t>
            </a:r>
          </a:p>
          <a:p>
            <a:pPr marL="285750" indent="-285750" algn="l"/>
            <a:r>
              <a:rPr lang="en-AU" sz="5200" b="1" dirty="0" smtClean="0">
                <a:latin typeface="Arial" pitchFamily="34" charset="0"/>
                <a:cs typeface="Arial" pitchFamily="34" charset="0"/>
              </a:rPr>
              <a:t>Simplify</a:t>
            </a:r>
          </a:p>
          <a:p>
            <a:pPr marL="285750" indent="-285750" algn="l"/>
            <a:r>
              <a:rPr lang="en-AU" sz="5200" b="1" dirty="0" smtClean="0">
                <a:latin typeface="Arial" pitchFamily="34" charset="0"/>
                <a:cs typeface="Arial" pitchFamily="34" charset="0"/>
              </a:rPr>
              <a:t>things…</a:t>
            </a:r>
            <a:endParaRPr lang="en-AU" sz="52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5833" y="2348880"/>
            <a:ext cx="204628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sx="105000" sy="105000" algn="ctr" rotWithShape="0">
              <a:srgbClr val="00206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colorTemperature colorTemp="47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0"/>
            <a:ext cx="961610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7886700" cy="3528392"/>
          </a:xfrm>
        </p:spPr>
        <p:txBody>
          <a:bodyPr>
            <a:noAutofit/>
          </a:bodyPr>
          <a:lstStyle/>
          <a:p>
            <a:r>
              <a:rPr lang="en-AU" sz="8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Introducing…</a:t>
            </a:r>
            <a:r>
              <a:rPr lang="en-AU" sz="8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AU" sz="8000" b="1" dirty="0" err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gnaf</a:t>
            </a:r>
            <a:r>
              <a:rPr lang="en-AU" sz="8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-loader!</a:t>
            </a:r>
            <a:endParaRPr lang="en-AU" sz="8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9051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692" y="476672"/>
            <a:ext cx="7886700" cy="3528392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Let‘s get started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06389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692" y="476672"/>
            <a:ext cx="8822804" cy="3528392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Step 1: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download the data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1760" y="4005064"/>
            <a:ext cx="4627669" cy="15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6391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7383"/>
            <a:ext cx="9144001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00" y="764704"/>
            <a:ext cx="7886700" cy="3384376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What’s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GNAF?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692" y="476672"/>
            <a:ext cx="8606780" cy="3528392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Step 2: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install the pre-</a:t>
            </a:r>
            <a:r>
              <a:rPr lang="en-AU" sz="8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reqs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https://securedb.co/wp-content/uploads/2015/07/postgresql-9.3-free-downloa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623" y="4395496"/>
            <a:ext cx="1293589" cy="114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en/6/60/PostGI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428983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vladimir.konrad.rs/assets/img/python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397187"/>
            <a:ext cx="2232248" cy="11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pbs.twimg.com/profile_images/1152122059/psycopg-100_400x40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401936"/>
            <a:ext cx="108012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959522" y="4757330"/>
            <a:ext cx="17427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400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(Psycopg2)</a:t>
            </a:r>
            <a:endParaRPr lang="en-AU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70340" y="4500991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5400" b="1" dirty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AU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23537" y="4493584"/>
            <a:ext cx="5886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5400" b="1" dirty="0" smtClean="0">
                <a:solidFill>
                  <a:schemeClr val="accent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+</a:t>
            </a:r>
            <a:endParaRPr lang="en-AU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334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692" y="476672"/>
            <a:ext cx="7886700" cy="3528392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Step 3: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run </a:t>
            </a:r>
            <a:r>
              <a:rPr lang="en-AU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 </a:t>
            </a:r>
            <a:r>
              <a:rPr lang="en-AU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code*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411760" y="3789040"/>
            <a:ext cx="3898179" cy="1296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5616" y="5157192"/>
            <a:ext cx="71513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3200" dirty="0">
                <a:hlinkClick r:id="rId3"/>
              </a:rPr>
              <a:t>https://</a:t>
            </a:r>
            <a:r>
              <a:rPr lang="en-AU" sz="3200" dirty="0" smtClean="0">
                <a:hlinkClick r:id="rId3"/>
              </a:rPr>
              <a:t>github.com/minus34/gnaf-loader</a:t>
            </a:r>
            <a:r>
              <a:rPr lang="en-AU" sz="3200" dirty="0" smtClean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6570" y="6021288"/>
            <a:ext cx="6875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*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Postgres dump &amp; PSV files coming soon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xmlns="" val="274485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692" y="476672"/>
            <a:ext cx="7886700" cy="3528392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Step </a:t>
            </a: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4:</a:t>
            </a: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n-AU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earn GNAF...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3657798"/>
            <a:ext cx="4493538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AU" sz="5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ADDRESSES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67544" y="4593902"/>
            <a:ext cx="3377848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AU" sz="5400" b="1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STREETS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467544" y="5457998"/>
            <a:ext cx="4301177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AU" sz="54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LOCALITIES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4024114"/>
            <a:ext cx="204628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sx="105000" sy="105000" algn="ctr" rotWithShape="0">
              <a:srgbClr val="002060">
                <a:alpha val="40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5940152" y="4024114"/>
            <a:ext cx="2046287" cy="929478"/>
          </a:xfrm>
          <a:prstGeom prst="rect">
            <a:avLst/>
          </a:prstGeom>
          <a:solidFill>
            <a:schemeClr val="accent6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/>
          <p:cNvSpPr/>
          <p:nvPr/>
        </p:nvSpPr>
        <p:spPr>
          <a:xfrm>
            <a:off x="5940152" y="5617815"/>
            <a:ext cx="2046287" cy="470926"/>
          </a:xfrm>
          <a:prstGeom prst="rect">
            <a:avLst/>
          </a:prstGeom>
          <a:solidFill>
            <a:schemeClr val="accent2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/>
          <p:cNvSpPr/>
          <p:nvPr/>
        </p:nvSpPr>
        <p:spPr>
          <a:xfrm>
            <a:off x="5940152" y="4941168"/>
            <a:ext cx="2046287" cy="689248"/>
          </a:xfrm>
          <a:prstGeom prst="rect">
            <a:avLst/>
          </a:prstGeom>
          <a:solidFill>
            <a:schemeClr val="accent1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274485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606162"/>
            <a:ext cx="8640960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AU" sz="4800" b="1" dirty="0" smtClean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ADDRESSES (13m)</a:t>
            </a:r>
            <a:endParaRPr lang="en-AU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Keyed by </a:t>
            </a:r>
            <a:r>
              <a:rPr lang="en-AU" sz="28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gnaf_pid</a:t>
            </a:r>
            <a:endParaRPr lang="en-AU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Represent an address </a:t>
            </a:r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validated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by</a:t>
            </a:r>
          </a:p>
          <a:p>
            <a:pPr marL="457200" indent="-9525"/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State </a:t>
            </a: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ovt, Australia Post and/or the AEC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Must link to a </a:t>
            </a:r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street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and </a:t>
            </a:r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locality</a:t>
            </a:r>
          </a:p>
          <a:p>
            <a:pPr lvl="1"/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(via </a:t>
            </a:r>
            <a:r>
              <a:rPr lang="en-AU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locality_pid</a:t>
            </a: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&amp; </a:t>
            </a:r>
            <a:r>
              <a:rPr lang="en-A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street_locality_pid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Can be a </a:t>
            </a:r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principal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address (20 FRED ST) or an </a:t>
            </a:r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alias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/duplicate (20-30 FRED ST)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Can be a </a:t>
            </a:r>
            <a:r>
              <a:rPr lang="en-AU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primary</a:t>
            </a: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address (10 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JOHN ST) </a:t>
            </a: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or  </a:t>
            </a:r>
            <a:r>
              <a:rPr lang="en-AU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secondary</a:t>
            </a:r>
            <a:r>
              <a:rPr lang="en-AU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address (Unit 2, 10 JOHN 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ST)</a:t>
            </a:r>
            <a:endParaRPr lang="en-AU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95% have coordinates </a:t>
            </a:r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inside the property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Link to the </a:t>
            </a:r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ABS Census 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(mb_2011_code)</a:t>
            </a:r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en-AU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property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information (</a:t>
            </a:r>
            <a:r>
              <a:rPr lang="en-AU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legal_parcel_id</a:t>
            </a:r>
            <a:r>
              <a:rPr lang="en-AU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47464"/>
            <a:ext cx="204628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sx="105000" sy="105000" algn="ctr" rotWithShape="0">
              <a:srgbClr val="002060">
                <a:alpha val="4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948264" y="147464"/>
            <a:ext cx="2046287" cy="929478"/>
          </a:xfrm>
          <a:prstGeom prst="rect">
            <a:avLst/>
          </a:prstGeom>
          <a:solidFill>
            <a:schemeClr val="accent6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698072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620688"/>
            <a:ext cx="8424936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48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STREETS (700k)</a:t>
            </a:r>
          </a:p>
          <a:p>
            <a:endParaRPr lang="en-AU" sz="7200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Keyed by </a:t>
            </a:r>
            <a:r>
              <a:rPr lang="en-AU" sz="32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street_locality_pid</a:t>
            </a:r>
            <a:endParaRPr lang="en-AU" sz="3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Represent a </a:t>
            </a:r>
            <a:r>
              <a:rPr lang="en-AU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unique street name 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in a</a:t>
            </a:r>
            <a:r>
              <a:rPr lang="en-AU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locality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i.e. Pacific Hwy, Chatswood</a:t>
            </a:r>
          </a:p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!= to </a:t>
            </a:r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Pacific Hwy, 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Artarmon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Must link to a </a:t>
            </a:r>
            <a:r>
              <a:rPr lang="en-AU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locality 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(via </a:t>
            </a:r>
            <a:r>
              <a:rPr lang="en-AU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locality_pid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Can have an </a:t>
            </a:r>
            <a:r>
              <a:rPr lang="en-AU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alias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name</a:t>
            </a:r>
          </a:p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(Main St = Hume Hwy)</a:t>
            </a:r>
            <a:endParaRPr lang="en-AU" sz="3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43136"/>
            <a:ext cx="204628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sx="105000" sy="105000" algn="ctr" rotWithShape="0">
              <a:srgbClr val="002060">
                <a:alpha val="4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948264" y="1733938"/>
            <a:ext cx="2046287" cy="470926"/>
          </a:xfrm>
          <a:prstGeom prst="rect">
            <a:avLst/>
          </a:prstGeom>
          <a:solidFill>
            <a:schemeClr val="accent2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4204607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528" y="654943"/>
            <a:ext cx="842493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48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LOCALITIES (16k)</a:t>
            </a:r>
          </a:p>
          <a:p>
            <a:endParaRPr lang="en-AU" sz="7200" b="1" dirty="0" smtClean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Keyed by </a:t>
            </a:r>
            <a:r>
              <a:rPr lang="en-AU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locality_pid</a:t>
            </a:r>
            <a:endParaRPr lang="en-AU" sz="32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Represent suburbs, towns, localities and  topographic features</a:t>
            </a:r>
            <a:endParaRPr lang="en-AU" sz="3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Can have an </a:t>
            </a:r>
            <a:r>
              <a:rPr lang="en-AU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alias</a:t>
            </a:r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name</a:t>
            </a:r>
          </a:p>
          <a:p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(CITY, ACT </a:t>
            </a:r>
            <a:r>
              <a:rPr lang="en-AU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= 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CANBERRA, ACT)</a:t>
            </a:r>
            <a:endParaRPr lang="en-AU" sz="3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Are surrounded by </a:t>
            </a:r>
            <a:r>
              <a:rPr lang="en-AU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neighbouring</a:t>
            </a:r>
            <a:r>
              <a:rPr lang="en-AU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localities</a:t>
            </a:r>
            <a:endParaRPr lang="en-AU" sz="32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AU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47464"/>
            <a:ext cx="204628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0" sx="105000" sy="105000" algn="ctr" rotWithShape="0">
              <a:srgbClr val="002060">
                <a:alpha val="4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6948264" y="1063690"/>
            <a:ext cx="2046287" cy="689248"/>
          </a:xfrm>
          <a:prstGeom prst="rect">
            <a:avLst/>
          </a:prstGeom>
          <a:solidFill>
            <a:schemeClr val="accent1">
              <a:lumMod val="7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158175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3692" y="476672"/>
            <a:ext cx="7886700" cy="5976664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Thanks,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enjoy!</a:t>
            </a:r>
            <a:r>
              <a:rPr lang="en-AU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AU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AU" sz="8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BTW…</a:t>
            </a:r>
            <a:endParaRPr lang="en-AU" sz="5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181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6395" y="0"/>
            <a:ext cx="8251209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7886700" cy="5976664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There’s the Admin </a:t>
            </a:r>
            <a:r>
              <a:rPr lang="en-AU" sz="8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Bdys</a:t>
            </a: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as well!</a:t>
            </a:r>
            <a:endParaRPr lang="en-AU" sz="5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C:\OneDrive\OneDrive - Insurance Australia Limited\20160223-open-australia-talk\20151001 Postcodes are Evil\reaction-guys-1.jpg"/>
          <p:cNvPicPr>
            <a:picLocks noChangeAspect="1" noChangeArrowheads="1"/>
          </p:cNvPicPr>
          <p:nvPr/>
        </p:nvPicPr>
        <p:blipFill>
          <a:blip r:embed="rId3" cstate="print">
            <a:lum bright="-15000" contrast="-10000"/>
          </a:blip>
          <a:srcRect/>
          <a:stretch>
            <a:fillRect/>
          </a:stretch>
        </p:blipFill>
        <p:spPr bwMode="auto">
          <a:xfrm>
            <a:off x="2555776" y="5013176"/>
            <a:ext cx="2238715" cy="16790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05237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-1" y="27383"/>
            <a:ext cx="9144001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79512" y="980728"/>
            <a:ext cx="8784976" cy="5760640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 national dataset of 13m validated addresses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with coordinates</a:t>
            </a:r>
            <a:endParaRPr lang="en-AU" sz="8000" b="1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468560" y="-7618"/>
            <a:ext cx="9896954" cy="70236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92" y="404665"/>
            <a:ext cx="7886700" cy="4392487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</a:t>
            </a:r>
            <a:b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b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AU" sz="8000" b="1" dirty="0" smtClean="0">
                <a:solidFill>
                  <a:schemeClr val="bg1">
                    <a:alpha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GNAF awesome?</a:t>
            </a:r>
            <a:endParaRPr lang="en-AU" sz="8000" b="1" dirty="0">
              <a:solidFill>
                <a:schemeClr val="bg1">
                  <a:alpha val="9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759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1684" y="1340768"/>
            <a:ext cx="7886700" cy="5328592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 underpins decision making &amp; economic activity…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27383"/>
            <a:ext cx="9144001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00" y="476672"/>
            <a:ext cx="7886700" cy="3384376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…at the national 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level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OneDrive\OneDrive - Insurance Australia Limited\20160223-open-australia-talk\gnaf-sydne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75903" y="10716"/>
            <a:ext cx="7886700" cy="4320480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…the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regional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level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1684" y="548680"/>
            <a:ext cx="7886700" cy="2232248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…and at a</a:t>
            </a:r>
            <a:br>
              <a:rPr lang="en-AU" sz="8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granular level</a:t>
            </a:r>
            <a:endParaRPr lang="en-AU" sz="8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3692" y="476672"/>
            <a:ext cx="7886700" cy="3528392"/>
          </a:xfrm>
        </p:spPr>
        <p:txBody>
          <a:bodyPr>
            <a:noAutofit/>
          </a:bodyPr>
          <a:lstStyle/>
          <a:p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This </a:t>
            </a:r>
            <a:b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en-AU" sz="8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week…</a:t>
            </a:r>
            <a:endParaRPr lang="en-AU" sz="80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59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DD0EE"/>
      </a:accent1>
      <a:accent2>
        <a:srgbClr val="005D5B"/>
      </a:accent2>
      <a:accent3>
        <a:srgbClr val="8F8F8F"/>
      </a:accent3>
      <a:accent4>
        <a:srgbClr val="606060"/>
      </a:accent4>
      <a:accent5>
        <a:srgbClr val="DBE4F5"/>
      </a:accent5>
      <a:accent6>
        <a:srgbClr val="005352"/>
      </a:accent6>
      <a:hlink>
        <a:srgbClr val="0000FF"/>
      </a:hlink>
      <a:folHlink>
        <a:srgbClr val="FF00FF"/>
      </a:folHlink>
    </a:clrScheme>
    <a:fontScheme name="Default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DD0EE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2727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DD0EE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727272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20515</TotalTime>
  <Words>174</Words>
  <Application>Microsoft Office PowerPoint</Application>
  <PresentationFormat>On-screen Show (4:3)</PresentationFormat>
  <Paragraphs>63</Paragraphs>
  <Slides>27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Intro to GNAF</vt:lpstr>
      <vt:lpstr>What’s GNAF?</vt:lpstr>
      <vt:lpstr>A national dataset of 13m validated addresses with coordinates</vt:lpstr>
      <vt:lpstr>Why is GNAF awesome?</vt:lpstr>
      <vt:lpstr>It underpins decision making &amp; economic activity…</vt:lpstr>
      <vt:lpstr>…at the national  level</vt:lpstr>
      <vt:lpstr>…the regional level</vt:lpstr>
      <vt:lpstr>…and at a granular level</vt:lpstr>
      <vt:lpstr>This  week…</vt:lpstr>
      <vt:lpstr>…GNAF becomes OPEN DATA!</vt:lpstr>
      <vt:lpstr>Time for a deep dive!?</vt:lpstr>
      <vt:lpstr>Slide 12</vt:lpstr>
      <vt:lpstr>Slide 13</vt:lpstr>
      <vt:lpstr>Slide 14</vt:lpstr>
      <vt:lpstr>Slide 15</vt:lpstr>
      <vt:lpstr>Slide 16</vt:lpstr>
      <vt:lpstr>Introducing… gnaf-loader!</vt:lpstr>
      <vt:lpstr>Let‘s get started</vt:lpstr>
      <vt:lpstr>Step 1: download the data</vt:lpstr>
      <vt:lpstr>Step 2: install the pre-reqs</vt:lpstr>
      <vt:lpstr>Step 3: run the code*</vt:lpstr>
      <vt:lpstr>Step 4: learn GNAF...</vt:lpstr>
      <vt:lpstr>Slide 23</vt:lpstr>
      <vt:lpstr>Slide 24</vt:lpstr>
      <vt:lpstr>Slide 25</vt:lpstr>
      <vt:lpstr>Thanks, enjoy!   BTW…</vt:lpstr>
      <vt:lpstr>There’s the Admin Bdys as well!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View &amp; EAVT</dc:title>
  <dc:creator>Genie Yuan</dc:creator>
  <cp:lastModifiedBy>Hugh Saalmans</cp:lastModifiedBy>
  <cp:revision>312</cp:revision>
  <dcterms:modified xsi:type="dcterms:W3CDTF">2016-02-24T03:53:21Z</dcterms:modified>
</cp:coreProperties>
</file>